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1"/>
  </p:sldMasterIdLst>
  <p:notesMasterIdLst>
    <p:notesMasterId r:id="rId3"/>
  </p:notesMasterIdLst>
  <p:handoutMasterIdLst>
    <p:handoutMasterId r:id="rId4"/>
  </p:handoutMasterIdLst>
  <p:sldIdLst>
    <p:sldId id="265" r:id="rId2"/>
  </p:sldIdLst>
  <p:sldSz cx="9601200" cy="12801600" type="A3"/>
  <p:notesSz cx="6797675" cy="9926638"/>
  <p:defaultTextStyle>
    <a:defPPr>
      <a:defRPr lang="fi-FI"/>
    </a:defPPr>
    <a:lvl1pPr marL="0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10956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21913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32869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43825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54782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65738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76695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87651" algn="l" defTabSz="61095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1">
          <p15:clr>
            <a:srgbClr val="A4A3A4"/>
          </p15:clr>
        </p15:guide>
        <p15:guide id="2" pos="6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9" autoAdjust="0"/>
    <p:restoredTop sz="94704" autoAdjust="0"/>
  </p:normalViewPr>
  <p:slideViewPr>
    <p:cSldViewPr snapToGrid="0" snapToObjects="1">
      <p:cViewPr>
        <p:scale>
          <a:sx n="90" d="100"/>
          <a:sy n="90" d="100"/>
        </p:scale>
        <p:origin x="1368" y="-2454"/>
      </p:cViewPr>
      <p:guideLst>
        <p:guide orient="horz" pos="1021"/>
        <p:guide pos="6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C9BF0-2C59-2C46-BBD9-7948B59DC01B}" type="datetime1">
              <a:rPr lang="fi-FI" smtClean="0"/>
              <a:pPr/>
              <a:t>18.4.2022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F46C8D-04D7-9749-B301-C990981E0E3C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18982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AA8A8-4D46-BD40-89BF-70B4CBE4D6DF}" type="datetime1">
              <a:rPr lang="fi-FI" smtClean="0"/>
              <a:pPr/>
              <a:t>18.4.2022</a:t>
            </a:fld>
            <a:endParaRPr lang="fi-FI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2003425" y="744538"/>
            <a:ext cx="27908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3C4081-9F01-AD42-AD4E-1E44DCE50C8C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319950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10956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21913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32869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43825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54782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65738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76695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87651" algn="l" defTabSz="61095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isällön paikkamerkki 2"/>
          <p:cNvSpPr>
            <a:spLocks noGrp="1"/>
          </p:cNvSpPr>
          <p:nvPr>
            <p:ph idx="1" hasCustomPrompt="1"/>
          </p:nvPr>
        </p:nvSpPr>
        <p:spPr>
          <a:xfrm>
            <a:off x="502152" y="2757269"/>
            <a:ext cx="8700801" cy="8527106"/>
          </a:xfrm>
          <a:prstGeom prst="rect">
            <a:avLst/>
          </a:prstGeom>
        </p:spPr>
        <p:txBody>
          <a:bodyPr lIns="122191" tIns="61096" rIns="122191" bIns="61096"/>
          <a:lstStyle/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846995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isällön paikkamerkki 2"/>
          <p:cNvSpPr>
            <a:spLocks noGrp="1"/>
          </p:cNvSpPr>
          <p:nvPr>
            <p:ph idx="1" hasCustomPrompt="1"/>
          </p:nvPr>
        </p:nvSpPr>
        <p:spPr>
          <a:xfrm>
            <a:off x="502152" y="2765250"/>
            <a:ext cx="4307341" cy="8519125"/>
          </a:xfrm>
          <a:prstGeom prst="rect">
            <a:avLst/>
          </a:prstGeom>
        </p:spPr>
        <p:txBody>
          <a:bodyPr lIns="122191" tIns="61096" rIns="122191" bIns="61096"/>
          <a:lstStyle>
            <a:lvl1pPr marL="0" marR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CONTENT</a:t>
            </a:r>
          </a:p>
          <a:p>
            <a:pPr lvl="0"/>
            <a:endParaRPr lang="fi-FI" dirty="0"/>
          </a:p>
        </p:txBody>
      </p:sp>
      <p:sp>
        <p:nvSpPr>
          <p:cNvPr id="6" name="Sisällön paikkamerkki 2"/>
          <p:cNvSpPr>
            <a:spLocks noGrp="1"/>
          </p:cNvSpPr>
          <p:nvPr>
            <p:ph idx="10" hasCustomPrompt="1"/>
          </p:nvPr>
        </p:nvSpPr>
        <p:spPr>
          <a:xfrm>
            <a:off x="4898392" y="2765250"/>
            <a:ext cx="4304562" cy="8519125"/>
          </a:xfrm>
          <a:prstGeom prst="rect">
            <a:avLst/>
          </a:prstGeom>
        </p:spPr>
        <p:txBody>
          <a:bodyPr lIns="122191" tIns="61096" rIns="122191" bIns="61096"/>
          <a:lstStyle>
            <a:lvl1pPr marL="0" marR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CONTENT</a:t>
            </a:r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707810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isällön paikkamerkki 2"/>
          <p:cNvSpPr>
            <a:spLocks noGrp="1"/>
          </p:cNvSpPr>
          <p:nvPr>
            <p:ph idx="1" hasCustomPrompt="1"/>
          </p:nvPr>
        </p:nvSpPr>
        <p:spPr>
          <a:xfrm>
            <a:off x="502152" y="2735386"/>
            <a:ext cx="2813821" cy="8548989"/>
          </a:xfrm>
          <a:prstGeom prst="rect">
            <a:avLst/>
          </a:prstGeom>
        </p:spPr>
        <p:txBody>
          <a:bodyPr lIns="122191" tIns="61096" rIns="122191" bIns="61096"/>
          <a:lstStyle>
            <a:lvl1pPr marL="0" marR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CONTENT</a:t>
            </a:r>
          </a:p>
          <a:p>
            <a:pPr lvl="0"/>
            <a:endParaRPr lang="fi-FI" dirty="0"/>
          </a:p>
        </p:txBody>
      </p:sp>
      <p:sp>
        <p:nvSpPr>
          <p:cNvPr id="7" name="Sisällön paikkamerkki 2"/>
          <p:cNvSpPr>
            <a:spLocks noGrp="1"/>
          </p:cNvSpPr>
          <p:nvPr>
            <p:ph idx="10" hasCustomPrompt="1"/>
          </p:nvPr>
        </p:nvSpPr>
        <p:spPr>
          <a:xfrm>
            <a:off x="3445642" y="2735386"/>
            <a:ext cx="2813821" cy="8548989"/>
          </a:xfrm>
          <a:prstGeom prst="rect">
            <a:avLst/>
          </a:prstGeom>
        </p:spPr>
        <p:txBody>
          <a:bodyPr lIns="122191" tIns="61096" rIns="122191" bIns="61096"/>
          <a:lstStyle>
            <a:lvl1pPr marL="0" marR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CONTENT</a:t>
            </a:r>
          </a:p>
          <a:p>
            <a:pPr lvl="0"/>
            <a:endParaRPr lang="fi-FI" dirty="0"/>
          </a:p>
        </p:txBody>
      </p:sp>
      <p:sp>
        <p:nvSpPr>
          <p:cNvPr id="8" name="Sisällön paikkamerkki 2"/>
          <p:cNvSpPr>
            <a:spLocks noGrp="1"/>
          </p:cNvSpPr>
          <p:nvPr>
            <p:ph idx="11" hasCustomPrompt="1"/>
          </p:nvPr>
        </p:nvSpPr>
        <p:spPr>
          <a:xfrm>
            <a:off x="6389132" y="2735386"/>
            <a:ext cx="2813821" cy="8548989"/>
          </a:xfrm>
          <a:prstGeom prst="rect">
            <a:avLst/>
          </a:prstGeom>
        </p:spPr>
        <p:txBody>
          <a:bodyPr lIns="122191" tIns="61096" rIns="122191" bIns="61096"/>
          <a:lstStyle>
            <a:lvl1pPr marL="0" marR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61095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CONTENT</a:t>
            </a:r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790074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ti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502152" y="909737"/>
            <a:ext cx="8700801" cy="797139"/>
          </a:xfrm>
          <a:prstGeom prst="rect">
            <a:avLst/>
          </a:prstGeom>
        </p:spPr>
        <p:txBody>
          <a:bodyPr vert="horz" lIns="122191" tIns="61096" rIns="122191" bIns="61096" rtlCol="0" anchor="t" anchorCtr="0">
            <a:normAutofit/>
          </a:bodyPr>
          <a:lstStyle/>
          <a:p>
            <a:r>
              <a:rPr lang="fi-FI" dirty="0" err="1"/>
              <a:t>Title</a:t>
            </a:r>
            <a:endParaRPr lang="fi-FI" dirty="0"/>
          </a:p>
        </p:txBody>
      </p:sp>
      <p:sp>
        <p:nvSpPr>
          <p:cNvPr id="10" name="Alatunnisteen paikkamerkki 4"/>
          <p:cNvSpPr>
            <a:spLocks noGrp="1"/>
          </p:cNvSpPr>
          <p:nvPr>
            <p:ph type="ftr" sz="quarter" idx="3"/>
          </p:nvPr>
        </p:nvSpPr>
        <p:spPr>
          <a:xfrm>
            <a:off x="502152" y="1720778"/>
            <a:ext cx="8700801" cy="645019"/>
          </a:xfrm>
          <a:prstGeom prst="rect">
            <a:avLst/>
          </a:prstGeom>
        </p:spPr>
        <p:txBody>
          <a:bodyPr lIns="122191" tIns="0" rIns="122191" bIns="0"/>
          <a:lstStyle>
            <a:lvl1pPr algn="l">
              <a:defRPr sz="1300">
                <a:solidFill>
                  <a:schemeClr val="tx1">
                    <a:lumMod val="50000"/>
                    <a:lumOff val="50000"/>
                  </a:schemeClr>
                </a:solidFill>
                <a:latin typeface="Arial Narrow"/>
                <a:cs typeface="Arial Narrow"/>
              </a:defRPr>
            </a:lvl1pPr>
          </a:lstStyle>
          <a:p>
            <a:r>
              <a:rPr lang="fi-FI" dirty="0"/>
              <a:t>Author, Group </a:t>
            </a:r>
            <a:r>
              <a:rPr lang="fi-FI" dirty="0" err="1"/>
              <a:t>code</a:t>
            </a:r>
            <a:endParaRPr lang="fi-FI" dirty="0"/>
          </a:p>
          <a:p>
            <a:r>
              <a:rPr lang="fi-FI" dirty="0"/>
              <a:t>School of Engineering, Department, </a:t>
            </a:r>
            <a:r>
              <a:rPr lang="fi-FI" dirty="0" err="1"/>
              <a:t>Degree</a:t>
            </a:r>
            <a:r>
              <a:rPr lang="fi-FI" dirty="0"/>
              <a:t> </a:t>
            </a:r>
            <a:r>
              <a:rPr lang="fi-FI" dirty="0" err="1"/>
              <a:t>Programme</a:t>
            </a:r>
            <a:endParaRPr lang="fi-FI" dirty="0"/>
          </a:p>
        </p:txBody>
      </p:sp>
      <p:cxnSp>
        <p:nvCxnSpPr>
          <p:cNvPr id="5" name="Suora yhdysviiva 4"/>
          <p:cNvCxnSpPr/>
          <p:nvPr userDrawn="1"/>
        </p:nvCxnSpPr>
        <p:spPr>
          <a:xfrm>
            <a:off x="502152" y="2479383"/>
            <a:ext cx="87008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828" y="308876"/>
            <a:ext cx="2886456" cy="36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042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3" r:id="rId2"/>
    <p:sldLayoutId id="2147483734" r:id="rId3"/>
  </p:sldLayoutIdLst>
  <p:hf sldNum="0" hdr="0" dt="0"/>
  <p:txStyles>
    <p:titleStyle>
      <a:lvl1pPr algn="l" defTabSz="610956" rtl="0" eaLnBrk="1" latinLnBrk="0" hangingPunct="1">
        <a:spcBef>
          <a:spcPct val="0"/>
        </a:spcBef>
        <a:buNone/>
        <a:defRPr sz="3200" kern="1200" baseline="0">
          <a:solidFill>
            <a:schemeClr val="tx2"/>
          </a:solidFill>
          <a:latin typeface="Arial Narrow"/>
          <a:ea typeface="+mj-ea"/>
          <a:cs typeface="Arial Narrow"/>
        </a:defRPr>
      </a:lvl1pPr>
    </p:titleStyle>
    <p:bodyStyle>
      <a:lvl1pPr marL="0" indent="0" algn="l" defTabSz="610956" rtl="0" eaLnBrk="1" latinLnBrk="0" hangingPunct="1">
        <a:spcBef>
          <a:spcPct val="20000"/>
        </a:spcBef>
        <a:buFontTx/>
        <a:buNone/>
        <a:defRPr sz="1500" kern="1200">
          <a:solidFill>
            <a:schemeClr val="tx1"/>
          </a:solidFill>
          <a:latin typeface="Arial Narrow"/>
          <a:ea typeface="+mn-ea"/>
          <a:cs typeface="Arial Narrow"/>
        </a:defRPr>
      </a:lvl1pPr>
      <a:lvl2pPr marL="610956" indent="0" algn="l" defTabSz="610956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Arial Narrow"/>
          <a:ea typeface="+mn-ea"/>
          <a:cs typeface="Arial Narrow"/>
        </a:defRPr>
      </a:lvl2pPr>
      <a:lvl3pPr marL="1221913" indent="0" algn="l" defTabSz="610956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Arial Narrow"/>
          <a:ea typeface="+mn-ea"/>
          <a:cs typeface="Arial Narrow"/>
        </a:defRPr>
      </a:lvl3pPr>
      <a:lvl4pPr marL="1832869" indent="0" algn="l" defTabSz="610956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Arial Narrow"/>
          <a:ea typeface="+mn-ea"/>
          <a:cs typeface="Arial Narrow"/>
        </a:defRPr>
      </a:lvl4pPr>
      <a:lvl5pPr marL="2443825" indent="0" algn="l" defTabSz="610956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Arial Narrow"/>
          <a:ea typeface="+mn-ea"/>
          <a:cs typeface="Arial Narrow"/>
        </a:defRPr>
      </a:lvl5pPr>
      <a:lvl6pPr marL="3360260" indent="-305478" algn="l" defTabSz="610956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71216" indent="-305478" algn="l" defTabSz="610956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82173" indent="-305478" algn="l" defTabSz="610956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93129" indent="-305478" algn="l" defTabSz="610956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0956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1913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2869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3825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54782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65738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76695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87651" algn="l" defTabSz="61095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limex.com/Products/Components/RFID-Tags/125/RFID125-KEY/" TargetMode="External"/><Relationship Id="rId2" Type="http://schemas.openxmlformats.org/officeDocument/2006/relationships/hyperlink" Target="https://www.olimex.com/Products/Modules/RFID/MOD-RFID125-BOX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latunnisteen paikkamerkki 4"/>
          <p:cNvSpPr>
            <a:spLocks noGrp="1"/>
          </p:cNvSpPr>
          <p:nvPr/>
        </p:nvSpPr>
        <p:spPr>
          <a:xfrm>
            <a:off x="487427" y="11382185"/>
            <a:ext cx="8700801" cy="284478"/>
          </a:xfrm>
          <a:prstGeom prst="rect">
            <a:avLst/>
          </a:prstGeom>
        </p:spPr>
        <p:txBody>
          <a:bodyPr lIns="122191" tIns="0" rIns="122191" bIns="0"/>
          <a:lstStyle>
            <a:defPPr>
              <a:defRPr lang="fi-FI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Software Application Project</a:t>
            </a:r>
          </a:p>
        </p:txBody>
      </p:sp>
      <p:sp>
        <p:nvSpPr>
          <p:cNvPr id="6" name="Alatunnisteen paikkamerkki 4"/>
          <p:cNvSpPr>
            <a:spLocks noGrp="1"/>
          </p:cNvSpPr>
          <p:nvPr/>
        </p:nvSpPr>
        <p:spPr>
          <a:xfrm>
            <a:off x="487427" y="11666665"/>
            <a:ext cx="8700801" cy="284478"/>
          </a:xfrm>
          <a:prstGeom prst="rect">
            <a:avLst/>
          </a:prstGeom>
        </p:spPr>
        <p:txBody>
          <a:bodyPr lIns="122191" tIns="0" rIns="122191" bIns="0"/>
          <a:lstStyle>
            <a:defPPr>
              <a:defRPr lang="fi-FI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ECTS </a:t>
            </a:r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Credits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15</a:t>
            </a:r>
          </a:p>
        </p:txBody>
      </p:sp>
      <p:sp>
        <p:nvSpPr>
          <p:cNvPr id="7" name="Alatunnisteen paikkamerkki 4"/>
          <p:cNvSpPr>
            <a:spLocks noGrp="1"/>
          </p:cNvSpPr>
          <p:nvPr/>
        </p:nvSpPr>
        <p:spPr>
          <a:xfrm>
            <a:off x="487427" y="11951144"/>
            <a:ext cx="8700801" cy="284478"/>
          </a:xfrm>
          <a:prstGeom prst="rect">
            <a:avLst/>
          </a:prstGeom>
        </p:spPr>
        <p:txBody>
          <a:bodyPr lIns="122191" tIns="0" rIns="122191" bIns="0"/>
          <a:lstStyle>
            <a:defPPr>
              <a:defRPr lang="fi-FI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Date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publication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2022, </a:t>
            </a:r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Spring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sp>
        <p:nvSpPr>
          <p:cNvPr id="8" name="Alatunnisteen paikkamerkki 4"/>
          <p:cNvSpPr>
            <a:spLocks noGrp="1"/>
          </p:cNvSpPr>
          <p:nvPr/>
        </p:nvSpPr>
        <p:spPr>
          <a:xfrm>
            <a:off x="487427" y="12235625"/>
            <a:ext cx="8700801" cy="284478"/>
          </a:xfrm>
          <a:prstGeom prst="rect">
            <a:avLst/>
          </a:prstGeom>
        </p:spPr>
        <p:txBody>
          <a:bodyPr lIns="122191" tIns="0" rIns="122191" bIns="0"/>
          <a:lstStyle>
            <a:defPPr>
              <a:defRPr lang="fi-FI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Instructors</a:t>
            </a:r>
            <a:r>
              <a:rPr lang="fi-FI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Miisa Tanner, Jukka Jauhiainen</a:t>
            </a:r>
          </a:p>
        </p:txBody>
      </p:sp>
      <p:sp>
        <p:nvSpPr>
          <p:cNvPr id="31" name="Otsikon paikkamerkki 1"/>
          <p:cNvSpPr txBox="1">
            <a:spLocks/>
          </p:cNvSpPr>
          <p:nvPr/>
        </p:nvSpPr>
        <p:spPr>
          <a:xfrm>
            <a:off x="502152" y="909737"/>
            <a:ext cx="8700801" cy="797139"/>
          </a:xfrm>
          <a:prstGeom prst="rect">
            <a:avLst/>
          </a:prstGeom>
        </p:spPr>
        <p:txBody>
          <a:bodyPr vert="horz" lIns="122191" tIns="61096" rIns="122191" bIns="61096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 baseline="0">
                <a:solidFill>
                  <a:schemeClr val="tx2"/>
                </a:solidFill>
                <a:latin typeface="Arial Narrow"/>
                <a:ea typeface="+mj-ea"/>
                <a:cs typeface="Arial Narrow"/>
              </a:defRPr>
            </a:lvl1pPr>
          </a:lstStyle>
          <a:p>
            <a:r>
              <a:rPr lang="fi-FI" dirty="0" err="1"/>
              <a:t>Pankkimaatti</a:t>
            </a:r>
            <a:endParaRPr lang="fi-FI" dirty="0"/>
          </a:p>
        </p:txBody>
      </p:sp>
      <p:sp>
        <p:nvSpPr>
          <p:cNvPr id="32" name="Alatunnisteen paikkamerkki 4"/>
          <p:cNvSpPr txBox="1">
            <a:spLocks/>
          </p:cNvSpPr>
          <p:nvPr/>
        </p:nvSpPr>
        <p:spPr>
          <a:xfrm>
            <a:off x="502152" y="1852081"/>
            <a:ext cx="8700801" cy="645019"/>
          </a:xfrm>
          <a:prstGeom prst="rect">
            <a:avLst/>
          </a:prstGeom>
        </p:spPr>
        <p:txBody>
          <a:bodyPr lIns="122191" tIns="0" rIns="122191" bIns="0"/>
          <a:lstStyle>
            <a:defPPr>
              <a:defRPr lang="fi-FI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50000"/>
                    <a:lumOff val="50000"/>
                  </a:schemeClr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dirty="0"/>
              <a:t> Janne Ohtonen, Jere Ojala, Jukka Loppukaarre, Santeri Uusitalo, TVT21SPO</a:t>
            </a:r>
          </a:p>
          <a:p>
            <a:r>
              <a:rPr lang="fi-FI" dirty="0"/>
              <a:t> </a:t>
            </a:r>
            <a:r>
              <a:rPr lang="fi-FI" dirty="0" err="1"/>
              <a:t>Information</a:t>
            </a:r>
            <a:r>
              <a:rPr lang="fi-FI" dirty="0"/>
              <a:t> Technology, Software </a:t>
            </a:r>
            <a:r>
              <a:rPr lang="fi-FI" dirty="0" err="1"/>
              <a:t>Development</a:t>
            </a:r>
            <a:endParaRPr lang="fi-FI" dirty="0"/>
          </a:p>
        </p:txBody>
      </p:sp>
      <p:sp>
        <p:nvSpPr>
          <p:cNvPr id="4" name="Sisällön paikkamerkki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b="1" dirty="0" err="1"/>
              <a:t>Introduction</a:t>
            </a:r>
            <a:endParaRPr lang="fi-FI" b="1" dirty="0"/>
          </a:p>
          <a:p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aims</a:t>
            </a:r>
            <a:r>
              <a:rPr lang="fi-FI" dirty="0"/>
              <a:t> of </a:t>
            </a:r>
            <a:r>
              <a:rPr lang="fi-FI" dirty="0" err="1"/>
              <a:t>this</a:t>
            </a:r>
            <a:r>
              <a:rPr lang="fi-FI" dirty="0"/>
              <a:t> </a:t>
            </a:r>
            <a:r>
              <a:rPr lang="fi-FI" dirty="0" err="1"/>
              <a:t>project</a:t>
            </a:r>
            <a:r>
              <a:rPr lang="fi-FI" dirty="0"/>
              <a:t> </a:t>
            </a:r>
            <a:r>
              <a:rPr lang="fi-FI" dirty="0" err="1"/>
              <a:t>were</a:t>
            </a:r>
            <a:r>
              <a:rPr lang="fi-FI" dirty="0"/>
              <a:t> to </a:t>
            </a:r>
            <a:r>
              <a:rPr lang="fi-FI" dirty="0" err="1"/>
              <a:t>develop</a:t>
            </a:r>
            <a:r>
              <a:rPr lang="fi-FI" dirty="0"/>
              <a:t> an </a:t>
            </a:r>
            <a:r>
              <a:rPr lang="fi-FI" dirty="0" err="1"/>
              <a:t>application</a:t>
            </a:r>
            <a:r>
              <a:rPr lang="fi-FI" dirty="0"/>
              <a:t>, </a:t>
            </a:r>
            <a:r>
              <a:rPr lang="fi-FI" dirty="0" err="1"/>
              <a:t>which</a:t>
            </a:r>
            <a:r>
              <a:rPr lang="fi-FI" dirty="0"/>
              <a:t> </a:t>
            </a:r>
            <a:r>
              <a:rPr lang="fi-FI" dirty="0" err="1"/>
              <a:t>simulates</a:t>
            </a:r>
            <a:r>
              <a:rPr lang="fi-FI" dirty="0"/>
              <a:t> an ATM, and </a:t>
            </a:r>
            <a:r>
              <a:rPr lang="fi-FI" dirty="0" err="1"/>
              <a:t>learn</a:t>
            </a:r>
            <a:r>
              <a:rPr lang="fi-FI" dirty="0"/>
              <a:t> </a:t>
            </a:r>
            <a:r>
              <a:rPr lang="fi-FI" dirty="0" err="1"/>
              <a:t>skills</a:t>
            </a:r>
            <a:r>
              <a:rPr lang="fi-FI" dirty="0"/>
              <a:t> </a:t>
            </a:r>
            <a:r>
              <a:rPr lang="fi-FI" dirty="0" err="1"/>
              <a:t>required</a:t>
            </a:r>
            <a:r>
              <a:rPr lang="fi-FI" dirty="0"/>
              <a:t> to </a:t>
            </a:r>
            <a:r>
              <a:rPr lang="fi-FI" dirty="0" err="1"/>
              <a:t>get</a:t>
            </a:r>
            <a:r>
              <a:rPr lang="fi-FI" dirty="0"/>
              <a:t> </a:t>
            </a:r>
            <a:r>
              <a:rPr lang="fi-FI" dirty="0" err="1"/>
              <a:t>through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project</a:t>
            </a:r>
            <a:r>
              <a:rPr lang="fi-FI" dirty="0"/>
              <a:t>. </a:t>
            </a:r>
          </a:p>
          <a:p>
            <a:endParaRPr lang="fi-FI" dirty="0"/>
          </a:p>
          <a:p>
            <a:r>
              <a:rPr lang="fi-FI" b="1" dirty="0" err="1"/>
              <a:t>Objectives</a:t>
            </a:r>
            <a:endParaRPr lang="fi-FI" b="1" dirty="0"/>
          </a:p>
          <a:p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objectives</a:t>
            </a:r>
            <a:r>
              <a:rPr lang="fi-FI" dirty="0"/>
              <a:t> </a:t>
            </a:r>
            <a:r>
              <a:rPr lang="fi-FI" dirty="0" err="1"/>
              <a:t>included</a:t>
            </a:r>
            <a:r>
              <a:rPr lang="fi-FI" dirty="0"/>
              <a:t> </a:t>
            </a:r>
            <a:r>
              <a:rPr lang="fi-FI" dirty="0" err="1"/>
              <a:t>building</a:t>
            </a:r>
            <a:r>
              <a:rPr lang="fi-FI" dirty="0"/>
              <a:t> an ATM </a:t>
            </a:r>
            <a:r>
              <a:rPr lang="fi-FI" dirty="0" err="1"/>
              <a:t>simulating</a:t>
            </a:r>
            <a:r>
              <a:rPr lang="fi-FI" dirty="0"/>
              <a:t> desktop software, </a:t>
            </a:r>
            <a:r>
              <a:rPr lang="fi-FI" dirty="0" err="1"/>
              <a:t>database</a:t>
            </a:r>
            <a:r>
              <a:rPr lang="fi-FI" dirty="0"/>
              <a:t> and </a:t>
            </a:r>
            <a:r>
              <a:rPr lang="fi-FI" dirty="0" err="1"/>
              <a:t>RestAPI</a:t>
            </a:r>
            <a:r>
              <a:rPr lang="fi-FI" dirty="0"/>
              <a:t>, </a:t>
            </a:r>
            <a:r>
              <a:rPr lang="fi-FI" dirty="0" err="1"/>
              <a:t>which</a:t>
            </a:r>
            <a:r>
              <a:rPr lang="fi-FI" dirty="0"/>
              <a:t> </a:t>
            </a:r>
            <a:r>
              <a:rPr lang="fi-FI" dirty="0" err="1"/>
              <a:t>stands</a:t>
            </a:r>
            <a:r>
              <a:rPr lang="fi-FI" dirty="0"/>
              <a:t> for </a:t>
            </a:r>
            <a:r>
              <a:rPr lang="fi-FI" dirty="0" err="1"/>
              <a:t>Representational</a:t>
            </a:r>
            <a:r>
              <a:rPr lang="fi-FI" dirty="0"/>
              <a:t> </a:t>
            </a:r>
            <a:r>
              <a:rPr lang="fi-FI" dirty="0" err="1"/>
              <a:t>state</a:t>
            </a:r>
            <a:r>
              <a:rPr lang="fi-FI" dirty="0"/>
              <a:t> </a:t>
            </a:r>
            <a:r>
              <a:rPr lang="fi-FI" dirty="0" err="1"/>
              <a:t>transfer</a:t>
            </a:r>
            <a:r>
              <a:rPr lang="fi-FI" dirty="0"/>
              <a:t> </a:t>
            </a:r>
            <a:r>
              <a:rPr lang="fi-FI" dirty="0" err="1"/>
              <a:t>application</a:t>
            </a:r>
            <a:r>
              <a:rPr lang="fi-FI" dirty="0"/>
              <a:t> </a:t>
            </a:r>
            <a:r>
              <a:rPr lang="fi-FI" dirty="0" err="1"/>
              <a:t>programming</a:t>
            </a:r>
            <a:r>
              <a:rPr lang="fi-FI" dirty="0"/>
              <a:t> </a:t>
            </a:r>
            <a:r>
              <a:rPr lang="fi-FI" dirty="0" err="1"/>
              <a:t>interface</a:t>
            </a:r>
            <a:r>
              <a:rPr lang="fi-FI" dirty="0"/>
              <a:t>.</a:t>
            </a:r>
          </a:p>
          <a:p>
            <a:endParaRPr lang="fi-FI" dirty="0"/>
          </a:p>
          <a:p>
            <a:r>
              <a:rPr lang="fi-FI" dirty="0" err="1"/>
              <a:t>Database</a:t>
            </a:r>
            <a:r>
              <a:rPr lang="fi-FI" dirty="0"/>
              <a:t> is </a:t>
            </a:r>
            <a:r>
              <a:rPr lang="fi-FI" dirty="0" err="1"/>
              <a:t>needed</a:t>
            </a:r>
            <a:r>
              <a:rPr lang="fi-FI" dirty="0"/>
              <a:t> to </a:t>
            </a:r>
            <a:r>
              <a:rPr lang="fi-FI" dirty="0" err="1"/>
              <a:t>store</a:t>
            </a:r>
            <a:r>
              <a:rPr lang="fi-FI" dirty="0"/>
              <a:t> </a:t>
            </a:r>
            <a:r>
              <a:rPr lang="fi-FI" dirty="0" err="1"/>
              <a:t>all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information</a:t>
            </a:r>
            <a:r>
              <a:rPr lang="fi-FI" dirty="0"/>
              <a:t> and data, desktop </a:t>
            </a:r>
            <a:r>
              <a:rPr lang="fi-FI" dirty="0" err="1"/>
              <a:t>app</a:t>
            </a:r>
            <a:r>
              <a:rPr lang="fi-FI" dirty="0"/>
              <a:t> to </a:t>
            </a:r>
            <a:r>
              <a:rPr lang="fi-FI" dirty="0" err="1"/>
              <a:t>use</a:t>
            </a:r>
            <a:r>
              <a:rPr lang="fi-FI" dirty="0"/>
              <a:t> and </a:t>
            </a:r>
            <a:r>
              <a:rPr lang="fi-FI" dirty="0" err="1"/>
              <a:t>simulate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ATM, and </a:t>
            </a:r>
            <a:r>
              <a:rPr lang="fi-FI" dirty="0" err="1"/>
              <a:t>RestAPI</a:t>
            </a:r>
            <a:r>
              <a:rPr lang="fi-FI" dirty="0"/>
              <a:t> to </a:t>
            </a:r>
            <a:r>
              <a:rPr lang="fi-FI" dirty="0" err="1"/>
              <a:t>communicate</a:t>
            </a:r>
            <a:r>
              <a:rPr lang="fi-FI" dirty="0"/>
              <a:t> </a:t>
            </a:r>
            <a:r>
              <a:rPr lang="fi-FI" dirty="0" err="1"/>
              <a:t>between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database</a:t>
            </a:r>
            <a:r>
              <a:rPr lang="fi-FI" dirty="0"/>
              <a:t> and </a:t>
            </a:r>
            <a:r>
              <a:rPr lang="fi-FI" dirty="0" err="1"/>
              <a:t>the</a:t>
            </a:r>
            <a:r>
              <a:rPr lang="fi-FI" dirty="0"/>
              <a:t> desktop </a:t>
            </a:r>
            <a:r>
              <a:rPr lang="fi-FI" dirty="0" err="1"/>
              <a:t>app</a:t>
            </a:r>
            <a:r>
              <a:rPr lang="fi-FI" dirty="0"/>
              <a:t>. (</a:t>
            </a:r>
            <a:r>
              <a:rPr lang="fi-FI" dirty="0" err="1"/>
              <a:t>Figure</a:t>
            </a:r>
            <a:r>
              <a:rPr lang="fi-FI" dirty="0"/>
              <a:t> 1)</a:t>
            </a:r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r>
              <a:rPr lang="fi-FI" i="1" dirty="0"/>
              <a:t>FIGURE 1. </a:t>
            </a:r>
            <a:r>
              <a:rPr lang="fi-FI" i="1" dirty="0" err="1"/>
              <a:t>The</a:t>
            </a:r>
            <a:r>
              <a:rPr lang="fi-FI" i="1" dirty="0"/>
              <a:t> </a:t>
            </a:r>
            <a:r>
              <a:rPr lang="fi-FI" i="1" dirty="0" err="1"/>
              <a:t>architecture</a:t>
            </a:r>
            <a:endParaRPr lang="fi-FI" i="1" dirty="0"/>
          </a:p>
        </p:txBody>
      </p:sp>
      <p:sp>
        <p:nvSpPr>
          <p:cNvPr id="9" name="Sisällön paikkamerkki 8"/>
          <p:cNvSpPr>
            <a:spLocks noGrp="1"/>
          </p:cNvSpPr>
          <p:nvPr>
            <p:ph idx="10"/>
          </p:nvPr>
        </p:nvSpPr>
        <p:spPr>
          <a:xfrm>
            <a:off x="3445642" y="2735386"/>
            <a:ext cx="2813821" cy="8931276"/>
          </a:xfrm>
        </p:spPr>
        <p:txBody>
          <a:bodyPr/>
          <a:lstStyle/>
          <a:p>
            <a:r>
              <a:rPr lang="fi-FI" b="1" dirty="0" err="1"/>
              <a:t>Methods</a:t>
            </a:r>
            <a:endParaRPr lang="fi-FI" b="1" dirty="0"/>
          </a:p>
          <a:p>
            <a:r>
              <a:rPr lang="fi-FI" dirty="0" err="1"/>
              <a:t>The</a:t>
            </a:r>
            <a:r>
              <a:rPr lang="fi-FI" dirty="0"/>
              <a:t> desktop software </a:t>
            </a:r>
            <a:r>
              <a:rPr lang="fi-FI" dirty="0" err="1"/>
              <a:t>was</a:t>
            </a:r>
            <a:r>
              <a:rPr lang="fi-FI" dirty="0"/>
              <a:t> made </a:t>
            </a:r>
            <a:r>
              <a:rPr lang="fi-FI" dirty="0" err="1"/>
              <a:t>with</a:t>
            </a:r>
            <a:r>
              <a:rPr lang="fi-FI" dirty="0"/>
              <a:t> </a:t>
            </a:r>
            <a:r>
              <a:rPr lang="fi-FI" dirty="0" err="1"/>
              <a:t>Qt</a:t>
            </a:r>
            <a:r>
              <a:rPr lang="fi-FI" dirty="0"/>
              <a:t> </a:t>
            </a:r>
            <a:r>
              <a:rPr lang="fi-FI" dirty="0" err="1"/>
              <a:t>Creator</a:t>
            </a:r>
            <a:r>
              <a:rPr lang="fi-FI" dirty="0"/>
              <a:t> </a:t>
            </a:r>
            <a:r>
              <a:rPr lang="fi-FI" dirty="0" err="1"/>
              <a:t>using</a:t>
            </a:r>
            <a:r>
              <a:rPr lang="fi-FI" dirty="0"/>
              <a:t> C++. It </a:t>
            </a:r>
            <a:r>
              <a:rPr lang="fi-FI" dirty="0" err="1"/>
              <a:t>was</a:t>
            </a:r>
            <a:r>
              <a:rPr lang="fi-FI" dirty="0"/>
              <a:t> </a:t>
            </a:r>
            <a:r>
              <a:rPr lang="fi-FI" dirty="0" err="1"/>
              <a:t>also</a:t>
            </a:r>
            <a:r>
              <a:rPr lang="fi-FI" dirty="0"/>
              <a:t> </a:t>
            </a:r>
            <a:r>
              <a:rPr lang="fi-FI" dirty="0" err="1"/>
              <a:t>split</a:t>
            </a:r>
            <a:r>
              <a:rPr lang="fi-FI" dirty="0"/>
              <a:t> into </a:t>
            </a:r>
            <a:r>
              <a:rPr lang="fi-FI" dirty="0" err="1"/>
              <a:t>four</a:t>
            </a:r>
            <a:r>
              <a:rPr lang="fi-FI" dirty="0"/>
              <a:t> </a:t>
            </a:r>
            <a:r>
              <a:rPr lang="fi-FI" dirty="0" err="1"/>
              <a:t>sections</a:t>
            </a:r>
            <a:r>
              <a:rPr lang="fi-FI" dirty="0"/>
              <a:t>, and </a:t>
            </a:r>
            <a:r>
              <a:rPr lang="fi-FI" dirty="0" err="1"/>
              <a:t>compiled</a:t>
            </a:r>
            <a:r>
              <a:rPr lang="fi-FI" dirty="0"/>
              <a:t> into </a:t>
            </a:r>
            <a:r>
              <a:rPr lang="fi-FI" dirty="0" err="1"/>
              <a:t>one</a:t>
            </a:r>
            <a:r>
              <a:rPr lang="fi-FI" dirty="0"/>
              <a:t> </a:t>
            </a:r>
            <a:r>
              <a:rPr lang="fi-FI" dirty="0" err="1"/>
              <a:t>with</a:t>
            </a:r>
            <a:r>
              <a:rPr lang="fi-FI" dirty="0"/>
              <a:t> </a:t>
            </a:r>
            <a:r>
              <a:rPr lang="fi-FI" dirty="0" err="1"/>
              <a:t>Dynamic</a:t>
            </a:r>
            <a:r>
              <a:rPr lang="fi-FI" dirty="0"/>
              <a:t> </a:t>
            </a:r>
            <a:r>
              <a:rPr lang="fi-FI" dirty="0" err="1"/>
              <a:t>Linked</a:t>
            </a:r>
            <a:r>
              <a:rPr lang="fi-FI" dirty="0"/>
              <a:t> Libraries.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first</a:t>
            </a:r>
            <a:r>
              <a:rPr lang="fi-FI" dirty="0"/>
              <a:t> </a:t>
            </a:r>
            <a:r>
              <a:rPr lang="fi-FI" dirty="0" err="1"/>
              <a:t>library</a:t>
            </a:r>
            <a:r>
              <a:rPr lang="fi-FI" dirty="0"/>
              <a:t> </a:t>
            </a:r>
            <a:r>
              <a:rPr lang="fi-FI" dirty="0" err="1"/>
              <a:t>included</a:t>
            </a:r>
            <a:r>
              <a:rPr lang="fi-FI" dirty="0"/>
              <a:t> </a:t>
            </a:r>
            <a:r>
              <a:rPr lang="fi-FI" dirty="0" err="1"/>
              <a:t>connections</a:t>
            </a:r>
            <a:r>
              <a:rPr lang="fi-FI" dirty="0"/>
              <a:t> to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database</a:t>
            </a:r>
            <a:r>
              <a:rPr lang="fi-FI" dirty="0"/>
              <a:t> </a:t>
            </a:r>
            <a:r>
              <a:rPr lang="fi-FI" dirty="0" err="1"/>
              <a:t>with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api</a:t>
            </a:r>
            <a:r>
              <a:rPr lang="fi-FI" dirty="0"/>
              <a:t>.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second</a:t>
            </a:r>
            <a:r>
              <a:rPr lang="fi-FI" dirty="0"/>
              <a:t> </a:t>
            </a:r>
            <a:r>
              <a:rPr lang="fi-FI" dirty="0" err="1"/>
              <a:t>library</a:t>
            </a:r>
            <a:r>
              <a:rPr lang="fi-FI" dirty="0"/>
              <a:t> </a:t>
            </a:r>
            <a:r>
              <a:rPr lang="fi-FI" dirty="0" err="1"/>
              <a:t>consisted</a:t>
            </a:r>
            <a:r>
              <a:rPr lang="fi-FI" dirty="0"/>
              <a:t> of </a:t>
            </a:r>
            <a:r>
              <a:rPr lang="fi-FI" dirty="0" err="1"/>
              <a:t>the</a:t>
            </a:r>
            <a:r>
              <a:rPr lang="fi-FI" dirty="0"/>
              <a:t> RFID </a:t>
            </a:r>
            <a:r>
              <a:rPr lang="fi-FI" dirty="0" err="1"/>
              <a:t>reader</a:t>
            </a:r>
            <a:r>
              <a:rPr lang="fi-FI" dirty="0"/>
              <a:t> and RFID </a:t>
            </a:r>
            <a:r>
              <a:rPr lang="fi-FI" dirty="0" err="1"/>
              <a:t>keys</a:t>
            </a:r>
            <a:r>
              <a:rPr lang="fi-FI" dirty="0"/>
              <a:t>, (</a:t>
            </a:r>
            <a:r>
              <a:rPr lang="fi-FI" dirty="0" err="1"/>
              <a:t>Figure</a:t>
            </a:r>
            <a:r>
              <a:rPr lang="fi-FI" dirty="0"/>
              <a:t> 2) a </a:t>
            </a:r>
            <a:r>
              <a:rPr lang="fi-FI" dirty="0" err="1"/>
              <a:t>pieces</a:t>
            </a:r>
            <a:r>
              <a:rPr lang="fi-FI" dirty="0"/>
              <a:t> of hardware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were</a:t>
            </a:r>
            <a:r>
              <a:rPr lang="fi-FI" dirty="0"/>
              <a:t> </a:t>
            </a:r>
            <a:r>
              <a:rPr lang="fi-FI" dirty="0" err="1"/>
              <a:t>used</a:t>
            </a:r>
            <a:r>
              <a:rPr lang="fi-FI" dirty="0"/>
              <a:t> </a:t>
            </a:r>
            <a:r>
              <a:rPr lang="fi-FI" dirty="0" err="1"/>
              <a:t>simulate</a:t>
            </a:r>
            <a:r>
              <a:rPr lang="fi-FI" dirty="0"/>
              <a:t> </a:t>
            </a:r>
            <a:r>
              <a:rPr lang="fi-FI" dirty="0" err="1"/>
              <a:t>real</a:t>
            </a:r>
            <a:r>
              <a:rPr lang="fi-FI" dirty="0"/>
              <a:t> </a:t>
            </a:r>
            <a:r>
              <a:rPr lang="fi-FI" dirty="0" err="1"/>
              <a:t>debit</a:t>
            </a:r>
            <a:r>
              <a:rPr lang="fi-FI" dirty="0"/>
              <a:t> </a:t>
            </a:r>
            <a:r>
              <a:rPr lang="fi-FI" dirty="0" err="1"/>
              <a:t>card</a:t>
            </a:r>
            <a:r>
              <a:rPr lang="fi-FI" dirty="0"/>
              <a:t> and </a:t>
            </a:r>
            <a:r>
              <a:rPr lang="fi-FI" dirty="0" err="1"/>
              <a:t>card</a:t>
            </a:r>
            <a:r>
              <a:rPr lang="fi-FI" dirty="0"/>
              <a:t> </a:t>
            </a:r>
            <a:r>
              <a:rPr lang="fi-FI" dirty="0" err="1"/>
              <a:t>reader</a:t>
            </a:r>
            <a:r>
              <a:rPr lang="fi-FI" dirty="0"/>
              <a:t>.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last</a:t>
            </a:r>
            <a:r>
              <a:rPr lang="fi-FI" dirty="0"/>
              <a:t> </a:t>
            </a:r>
            <a:r>
              <a:rPr lang="fi-FI" dirty="0" err="1"/>
              <a:t>library</a:t>
            </a:r>
            <a:r>
              <a:rPr lang="fi-FI" dirty="0"/>
              <a:t> </a:t>
            </a:r>
            <a:r>
              <a:rPr lang="fi-FI" dirty="0" err="1"/>
              <a:t>included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pin</a:t>
            </a:r>
            <a:r>
              <a:rPr lang="fi-FI" dirty="0"/>
              <a:t> </a:t>
            </a:r>
            <a:r>
              <a:rPr lang="fi-FI" dirty="0" err="1"/>
              <a:t>user</a:t>
            </a:r>
            <a:r>
              <a:rPr lang="fi-FI" dirty="0"/>
              <a:t> </a:t>
            </a:r>
            <a:r>
              <a:rPr lang="fi-FI" dirty="0" err="1"/>
              <a:t>interface</a:t>
            </a:r>
            <a:r>
              <a:rPr lang="fi-FI" dirty="0"/>
              <a:t>.</a:t>
            </a:r>
          </a:p>
          <a:p>
            <a:r>
              <a:rPr lang="fi-FI" dirty="0" err="1"/>
              <a:t>All</a:t>
            </a:r>
            <a:r>
              <a:rPr lang="fi-FI" dirty="0"/>
              <a:t> of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libraries</a:t>
            </a:r>
            <a:r>
              <a:rPr lang="fi-FI" dirty="0"/>
              <a:t> </a:t>
            </a:r>
            <a:r>
              <a:rPr lang="fi-FI" dirty="0" err="1"/>
              <a:t>were</a:t>
            </a:r>
            <a:r>
              <a:rPr lang="fi-FI" dirty="0"/>
              <a:t> </a:t>
            </a:r>
            <a:r>
              <a:rPr lang="fi-FI" dirty="0" err="1"/>
              <a:t>then</a:t>
            </a:r>
            <a:r>
              <a:rPr lang="fi-FI" dirty="0"/>
              <a:t> </a:t>
            </a:r>
            <a:r>
              <a:rPr lang="fi-FI" dirty="0" err="1"/>
              <a:t>added</a:t>
            </a:r>
            <a:r>
              <a:rPr lang="fi-FI" dirty="0"/>
              <a:t> to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final</a:t>
            </a:r>
            <a:r>
              <a:rPr lang="fi-FI" dirty="0"/>
              <a:t> </a:t>
            </a:r>
            <a:r>
              <a:rPr lang="fi-FI" dirty="0" err="1"/>
              <a:t>section</a:t>
            </a:r>
            <a:r>
              <a:rPr lang="fi-FI" dirty="0"/>
              <a:t>, to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executable</a:t>
            </a:r>
            <a:r>
              <a:rPr lang="fi-FI" dirty="0"/>
              <a:t> </a:t>
            </a:r>
            <a:r>
              <a:rPr lang="fi-FI" dirty="0" err="1"/>
              <a:t>program</a:t>
            </a:r>
            <a:r>
              <a:rPr lang="fi-FI" dirty="0"/>
              <a:t>. </a:t>
            </a:r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r>
              <a:rPr lang="fi-FI" i="1" dirty="0"/>
              <a:t>FIGURE 2. </a:t>
            </a:r>
            <a:r>
              <a:rPr lang="fi-FI" i="1" dirty="0" err="1"/>
              <a:t>The</a:t>
            </a:r>
            <a:r>
              <a:rPr lang="fi-FI" i="1" dirty="0"/>
              <a:t> RFID</a:t>
            </a:r>
          </a:p>
          <a:p>
            <a:r>
              <a:rPr lang="fi-FI" dirty="0" err="1"/>
              <a:t>Vaurious</a:t>
            </a:r>
            <a:r>
              <a:rPr lang="fi-FI" dirty="0"/>
              <a:t> </a:t>
            </a:r>
            <a:r>
              <a:rPr lang="fi-FI" dirty="0" err="1"/>
              <a:t>other</a:t>
            </a:r>
            <a:r>
              <a:rPr lang="fi-FI" dirty="0"/>
              <a:t> </a:t>
            </a:r>
            <a:r>
              <a:rPr lang="fi-FI" dirty="0" err="1"/>
              <a:t>tools</a:t>
            </a:r>
            <a:r>
              <a:rPr lang="fi-FI" dirty="0"/>
              <a:t> </a:t>
            </a:r>
            <a:r>
              <a:rPr lang="fi-FI" dirty="0" err="1"/>
              <a:t>were</a:t>
            </a:r>
            <a:r>
              <a:rPr lang="fi-FI" dirty="0"/>
              <a:t> </a:t>
            </a:r>
            <a:r>
              <a:rPr lang="fi-FI" dirty="0" err="1"/>
              <a:t>used</a:t>
            </a:r>
            <a:r>
              <a:rPr lang="fi-FI" dirty="0"/>
              <a:t> </a:t>
            </a:r>
            <a:r>
              <a:rPr lang="fi-FI" dirty="0" err="1"/>
              <a:t>during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project</a:t>
            </a:r>
            <a:r>
              <a:rPr lang="fi-FI" dirty="0"/>
              <a:t>, </a:t>
            </a:r>
            <a:r>
              <a:rPr lang="fi-FI" dirty="0" err="1"/>
              <a:t>like</a:t>
            </a:r>
            <a:r>
              <a:rPr lang="fi-FI" dirty="0"/>
              <a:t> </a:t>
            </a:r>
            <a:r>
              <a:rPr lang="fi-FI" dirty="0" err="1"/>
              <a:t>Git</a:t>
            </a:r>
            <a:r>
              <a:rPr lang="fi-FI" dirty="0"/>
              <a:t>, </a:t>
            </a:r>
            <a:r>
              <a:rPr lang="fi-FI" dirty="0" err="1"/>
              <a:t>Postman</a:t>
            </a:r>
            <a:r>
              <a:rPr lang="fi-FI" dirty="0"/>
              <a:t>, UniServer, </a:t>
            </a:r>
            <a:r>
              <a:rPr lang="fi-FI" dirty="0" err="1"/>
              <a:t>Mysql</a:t>
            </a:r>
            <a:r>
              <a:rPr lang="fi-FI" dirty="0"/>
              <a:t> </a:t>
            </a:r>
            <a:r>
              <a:rPr lang="fi-FI" dirty="0" err="1"/>
              <a:t>workbench</a:t>
            </a:r>
            <a:r>
              <a:rPr lang="fi-FI" dirty="0"/>
              <a:t> and Visual Studio. </a:t>
            </a:r>
            <a:r>
              <a:rPr lang="fi-FI" dirty="0" err="1"/>
              <a:t>All</a:t>
            </a:r>
            <a:r>
              <a:rPr lang="fi-FI" dirty="0"/>
              <a:t> of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progress</a:t>
            </a:r>
            <a:r>
              <a:rPr lang="fi-FI" dirty="0"/>
              <a:t> </a:t>
            </a:r>
            <a:r>
              <a:rPr lang="fi-FI" dirty="0" err="1"/>
              <a:t>was</a:t>
            </a:r>
            <a:r>
              <a:rPr lang="fi-FI" dirty="0"/>
              <a:t> </a:t>
            </a:r>
            <a:r>
              <a:rPr lang="fi-FI" dirty="0" err="1"/>
              <a:t>updated</a:t>
            </a:r>
            <a:r>
              <a:rPr lang="fi-FI" dirty="0"/>
              <a:t> to GitHub </a:t>
            </a:r>
            <a:r>
              <a:rPr lang="fi-FI" dirty="0" err="1"/>
              <a:t>aswell</a:t>
            </a:r>
            <a:r>
              <a:rPr lang="fi-FI" dirty="0"/>
              <a:t>.</a:t>
            </a:r>
          </a:p>
          <a:p>
            <a:endParaRPr lang="fi-FI" dirty="0"/>
          </a:p>
          <a:p>
            <a:r>
              <a:rPr lang="fi-FI" dirty="0" err="1"/>
              <a:t>Before</a:t>
            </a:r>
            <a:r>
              <a:rPr lang="fi-FI" dirty="0"/>
              <a:t> </a:t>
            </a:r>
            <a:r>
              <a:rPr lang="fi-FI" dirty="0" err="1"/>
              <a:t>coding</a:t>
            </a:r>
            <a:r>
              <a:rPr lang="fi-FI" dirty="0"/>
              <a:t> </a:t>
            </a:r>
            <a:r>
              <a:rPr lang="fi-FI" dirty="0" err="1"/>
              <a:t>itself</a:t>
            </a:r>
            <a:r>
              <a:rPr lang="fi-FI" dirty="0"/>
              <a:t> </a:t>
            </a:r>
            <a:r>
              <a:rPr lang="fi-FI" dirty="0" err="1"/>
              <a:t>was</a:t>
            </a:r>
            <a:r>
              <a:rPr lang="fi-FI" dirty="0"/>
              <a:t> </a:t>
            </a:r>
            <a:r>
              <a:rPr lang="fi-FI" dirty="0" err="1"/>
              <a:t>started</a:t>
            </a:r>
            <a:r>
              <a:rPr lang="fi-FI" dirty="0"/>
              <a:t>, </a:t>
            </a:r>
            <a:r>
              <a:rPr lang="fi-FI" dirty="0" err="1"/>
              <a:t>lots</a:t>
            </a:r>
            <a:r>
              <a:rPr lang="fi-FI" dirty="0"/>
              <a:t> of </a:t>
            </a:r>
            <a:r>
              <a:rPr lang="fi-FI" dirty="0" err="1"/>
              <a:t>documenting</a:t>
            </a:r>
            <a:r>
              <a:rPr lang="fi-FI" dirty="0"/>
              <a:t> and </a:t>
            </a:r>
            <a:r>
              <a:rPr lang="fi-FI" dirty="0" err="1"/>
              <a:t>project</a:t>
            </a:r>
            <a:r>
              <a:rPr lang="fi-FI" dirty="0"/>
              <a:t> </a:t>
            </a:r>
            <a:r>
              <a:rPr lang="fi-FI" dirty="0" err="1"/>
              <a:t>planning</a:t>
            </a:r>
            <a:r>
              <a:rPr lang="fi-FI" dirty="0"/>
              <a:t> </a:t>
            </a:r>
            <a:r>
              <a:rPr lang="fi-FI" dirty="0" err="1"/>
              <a:t>was</a:t>
            </a:r>
            <a:r>
              <a:rPr lang="fi-FI" dirty="0"/>
              <a:t> made to help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developing</a:t>
            </a:r>
            <a:r>
              <a:rPr lang="fi-FI" dirty="0"/>
              <a:t> </a:t>
            </a:r>
            <a:r>
              <a:rPr lang="fi-FI" dirty="0" err="1"/>
              <a:t>later</a:t>
            </a:r>
            <a:r>
              <a:rPr lang="fi-FI" dirty="0"/>
              <a:t>. </a:t>
            </a:r>
            <a:r>
              <a:rPr lang="fi-FI" dirty="0" err="1"/>
              <a:t>These</a:t>
            </a:r>
            <a:r>
              <a:rPr lang="fi-FI" dirty="0"/>
              <a:t> </a:t>
            </a:r>
            <a:r>
              <a:rPr lang="fi-FI" dirty="0" err="1"/>
              <a:t>documents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also</a:t>
            </a:r>
            <a:r>
              <a:rPr lang="fi-FI" dirty="0"/>
              <a:t> </a:t>
            </a:r>
            <a:r>
              <a:rPr lang="fi-FI" dirty="0" err="1"/>
              <a:t>available</a:t>
            </a:r>
            <a:r>
              <a:rPr lang="fi-FI" dirty="0"/>
              <a:t> on GitHub.</a:t>
            </a:r>
          </a:p>
          <a:p>
            <a:endParaRPr lang="fi-FI" dirty="0"/>
          </a:p>
          <a:p>
            <a:endParaRPr lang="fi-FI" dirty="0"/>
          </a:p>
        </p:txBody>
      </p:sp>
      <p:sp>
        <p:nvSpPr>
          <p:cNvPr id="10" name="Sisällön paikkamerkki 9"/>
          <p:cNvSpPr>
            <a:spLocks noGrp="1"/>
          </p:cNvSpPr>
          <p:nvPr>
            <p:ph idx="11"/>
          </p:nvPr>
        </p:nvSpPr>
        <p:spPr>
          <a:xfrm>
            <a:off x="6389132" y="2735386"/>
            <a:ext cx="2813821" cy="8646799"/>
          </a:xfrm>
        </p:spPr>
        <p:txBody>
          <a:bodyPr/>
          <a:lstStyle/>
          <a:p>
            <a:r>
              <a:rPr lang="fi-FI" b="1" dirty="0" err="1"/>
              <a:t>Results</a:t>
            </a:r>
            <a:endParaRPr lang="fi-FI" b="1" dirty="0"/>
          </a:p>
          <a:p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application</a:t>
            </a:r>
            <a:r>
              <a:rPr lang="fi-FI" dirty="0"/>
              <a:t> </a:t>
            </a:r>
            <a:r>
              <a:rPr lang="fi-FI" dirty="0" err="1"/>
              <a:t>works</a:t>
            </a:r>
            <a:r>
              <a:rPr lang="fi-FI" dirty="0"/>
              <a:t> as </a:t>
            </a:r>
            <a:r>
              <a:rPr lang="fi-FI" dirty="0" err="1"/>
              <a:t>planned</a:t>
            </a:r>
            <a:r>
              <a:rPr lang="fi-FI" dirty="0"/>
              <a:t>. </a:t>
            </a:r>
            <a:r>
              <a:rPr lang="fi-FI" dirty="0" err="1"/>
              <a:t>All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requirements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met</a:t>
            </a:r>
            <a:r>
              <a:rPr lang="fi-FI" dirty="0"/>
              <a:t>, and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app</a:t>
            </a:r>
            <a:r>
              <a:rPr lang="fi-FI" dirty="0"/>
              <a:t> is </a:t>
            </a:r>
            <a:r>
              <a:rPr lang="fi-FI" dirty="0" err="1"/>
              <a:t>imporved</a:t>
            </a:r>
            <a:r>
              <a:rPr lang="fi-FI" dirty="0"/>
              <a:t> </a:t>
            </a:r>
            <a:r>
              <a:rPr lang="fi-FI" dirty="0" err="1"/>
              <a:t>visually</a:t>
            </a:r>
            <a:r>
              <a:rPr lang="fi-FI" dirty="0"/>
              <a:t>.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documentations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finished</a:t>
            </a:r>
            <a:r>
              <a:rPr lang="fi-FI" dirty="0"/>
              <a:t>.</a:t>
            </a:r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endParaRPr lang="fi-FI" dirty="0"/>
          </a:p>
          <a:p>
            <a:r>
              <a:rPr lang="fi-FI" i="1" dirty="0"/>
              <a:t>FIGURE 3. </a:t>
            </a:r>
            <a:r>
              <a:rPr lang="fi-FI" i="1" dirty="0" err="1"/>
              <a:t>The</a:t>
            </a:r>
            <a:r>
              <a:rPr lang="fi-FI" i="1" dirty="0"/>
              <a:t> main ui</a:t>
            </a:r>
          </a:p>
          <a:p>
            <a:endParaRPr lang="fi-FI" dirty="0"/>
          </a:p>
          <a:p>
            <a:r>
              <a:rPr lang="fi-FI" b="1" dirty="0" err="1"/>
              <a:t>Conclusions</a:t>
            </a:r>
            <a:endParaRPr lang="fi-FI" b="1" dirty="0"/>
          </a:p>
          <a:p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project</a:t>
            </a:r>
            <a:r>
              <a:rPr lang="fi-FI" dirty="0"/>
              <a:t> </a:t>
            </a:r>
            <a:r>
              <a:rPr lang="fi-FI" dirty="0" err="1"/>
              <a:t>group</a:t>
            </a:r>
            <a:r>
              <a:rPr lang="fi-FI" dirty="0"/>
              <a:t> is </a:t>
            </a:r>
            <a:r>
              <a:rPr lang="fi-FI" dirty="0" err="1"/>
              <a:t>very</a:t>
            </a:r>
            <a:r>
              <a:rPr lang="fi-FI" dirty="0"/>
              <a:t> </a:t>
            </a:r>
            <a:r>
              <a:rPr lang="fi-FI" dirty="0" err="1"/>
              <a:t>pleased</a:t>
            </a:r>
            <a:r>
              <a:rPr lang="fi-FI" dirty="0"/>
              <a:t> </a:t>
            </a:r>
            <a:r>
              <a:rPr lang="fi-FI" dirty="0" err="1"/>
              <a:t>with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outcome</a:t>
            </a:r>
            <a:r>
              <a:rPr lang="fi-FI" dirty="0"/>
              <a:t> of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project</a:t>
            </a:r>
            <a:r>
              <a:rPr lang="fi-FI" dirty="0"/>
              <a:t>. </a:t>
            </a:r>
            <a:r>
              <a:rPr lang="fi-FI" dirty="0" err="1"/>
              <a:t>Everyone</a:t>
            </a:r>
            <a:r>
              <a:rPr lang="fi-FI" dirty="0"/>
              <a:t> </a:t>
            </a:r>
            <a:r>
              <a:rPr lang="fi-FI" dirty="0" err="1"/>
              <a:t>learned</a:t>
            </a:r>
            <a:r>
              <a:rPr lang="fi-FI" dirty="0"/>
              <a:t> a </a:t>
            </a:r>
            <a:r>
              <a:rPr lang="fi-FI" dirty="0" err="1"/>
              <a:t>lot</a:t>
            </a:r>
            <a:r>
              <a:rPr lang="fi-FI" dirty="0"/>
              <a:t> </a:t>
            </a:r>
            <a:r>
              <a:rPr lang="fi-FI" dirty="0" err="1"/>
              <a:t>during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developing</a:t>
            </a:r>
            <a:r>
              <a:rPr lang="fi-FI" dirty="0"/>
              <a:t> </a:t>
            </a:r>
            <a:r>
              <a:rPr lang="fi-FI" dirty="0" err="1"/>
              <a:t>process</a:t>
            </a:r>
            <a:r>
              <a:rPr lang="fi-FI" dirty="0"/>
              <a:t>, and </a:t>
            </a:r>
            <a:r>
              <a:rPr lang="fi-FI" dirty="0" err="1"/>
              <a:t>not</a:t>
            </a:r>
            <a:r>
              <a:rPr lang="fi-FI" dirty="0"/>
              <a:t> just </a:t>
            </a:r>
            <a:r>
              <a:rPr lang="fi-FI" dirty="0" err="1"/>
              <a:t>coding</a:t>
            </a:r>
            <a:r>
              <a:rPr lang="fi-FI" dirty="0"/>
              <a:t>, </a:t>
            </a:r>
            <a:r>
              <a:rPr lang="fi-FI" dirty="0" err="1"/>
              <a:t>but</a:t>
            </a:r>
            <a:r>
              <a:rPr lang="fi-FI" dirty="0"/>
              <a:t> </a:t>
            </a:r>
            <a:r>
              <a:rPr lang="fi-FI" dirty="0" err="1"/>
              <a:t>problem</a:t>
            </a:r>
            <a:r>
              <a:rPr lang="fi-FI" dirty="0"/>
              <a:t> </a:t>
            </a:r>
            <a:r>
              <a:rPr lang="fi-FI" dirty="0" err="1"/>
              <a:t>solving</a:t>
            </a:r>
            <a:r>
              <a:rPr lang="fi-FI" dirty="0"/>
              <a:t> and </a:t>
            </a:r>
            <a:r>
              <a:rPr lang="fi-FI" dirty="0" err="1"/>
              <a:t>project</a:t>
            </a:r>
            <a:r>
              <a:rPr lang="fi-FI" dirty="0"/>
              <a:t> management </a:t>
            </a:r>
            <a:r>
              <a:rPr lang="fi-FI" dirty="0" err="1"/>
              <a:t>skills</a:t>
            </a:r>
            <a:r>
              <a:rPr lang="fi-FI" dirty="0"/>
              <a:t> </a:t>
            </a:r>
            <a:r>
              <a:rPr lang="fi-FI" dirty="0" err="1"/>
              <a:t>aswell</a:t>
            </a:r>
            <a:r>
              <a:rPr lang="fi-FI"/>
              <a:t>.</a:t>
            </a:r>
            <a:endParaRPr lang="fi-FI" dirty="0"/>
          </a:p>
          <a:p>
            <a:endParaRPr lang="fi-FI" dirty="0"/>
          </a:p>
          <a:p>
            <a:r>
              <a:rPr lang="fi-FI" b="1" dirty="0" err="1"/>
              <a:t>References</a:t>
            </a:r>
            <a:endParaRPr lang="fi-FI" b="1" dirty="0"/>
          </a:p>
          <a:p>
            <a:r>
              <a:rPr lang="fi-FI" dirty="0"/>
              <a:t>1. RFID </a:t>
            </a:r>
            <a:r>
              <a:rPr lang="fi-FI" dirty="0" err="1"/>
              <a:t>reader</a:t>
            </a:r>
            <a:r>
              <a:rPr lang="fi-FI" dirty="0"/>
              <a:t>: </a:t>
            </a:r>
            <a:r>
              <a:rPr lang="fi-FI" dirty="0">
                <a:hlinkClick r:id="rId2"/>
              </a:rPr>
              <a:t>https://www.olimex.com/Products/Modules/RFID/MOD-RFID125-BOX/</a:t>
            </a:r>
            <a:endParaRPr lang="fi-FI" dirty="0"/>
          </a:p>
          <a:p>
            <a:r>
              <a:rPr lang="fi-FI" dirty="0"/>
              <a:t>2. RFID </a:t>
            </a:r>
            <a:r>
              <a:rPr lang="fi-FI" dirty="0" err="1"/>
              <a:t>keys</a:t>
            </a:r>
            <a:r>
              <a:rPr lang="fi-FI" dirty="0"/>
              <a:t>: </a:t>
            </a:r>
            <a:r>
              <a:rPr lang="fi-FI" b="0" i="0" u="none" strike="noStrike" dirty="0">
                <a:effectLst/>
                <a:latin typeface="Whitney"/>
                <a:hlinkClick r:id="rId3" tooltip="https://www.olimex.com/Products/Components/RFID-Tags/125/RFID125-KEY/"/>
              </a:rPr>
              <a:t>https://www.olimex.com/Products/Components/RFID-Tags/125/RFID125-KEY/</a:t>
            </a:r>
            <a:endParaRPr lang="fi-FI" dirty="0"/>
          </a:p>
        </p:txBody>
      </p:sp>
      <p:pic>
        <p:nvPicPr>
          <p:cNvPr id="3" name="Kuva 2">
            <a:extLst>
              <a:ext uri="{FF2B5EF4-FFF2-40B4-BE49-F238E27FC236}">
                <a16:creationId xmlns:a16="http://schemas.microsoft.com/office/drawing/2014/main" id="{A6C9487B-CAD9-4872-98E2-C9A08A1EEA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645" y="7511612"/>
            <a:ext cx="2437447" cy="2259709"/>
          </a:xfrm>
          <a:prstGeom prst="rect">
            <a:avLst/>
          </a:prstGeom>
        </p:spPr>
      </p:pic>
      <p:pic>
        <p:nvPicPr>
          <p:cNvPr id="13" name="Kuva 12">
            <a:extLst>
              <a:ext uri="{FF2B5EF4-FFF2-40B4-BE49-F238E27FC236}">
                <a16:creationId xmlns:a16="http://schemas.microsoft.com/office/drawing/2014/main" id="{ECBB0D72-F6A5-480B-83A8-7ACD7D3CB5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2174" y="4041618"/>
            <a:ext cx="2596874" cy="1831292"/>
          </a:xfrm>
          <a:prstGeom prst="rect">
            <a:avLst/>
          </a:prstGeom>
        </p:spPr>
      </p:pic>
      <p:pic>
        <p:nvPicPr>
          <p:cNvPr id="14" name="Kuva 13">
            <a:extLst>
              <a:ext uri="{FF2B5EF4-FFF2-40B4-BE49-F238E27FC236}">
                <a16:creationId xmlns:a16="http://schemas.microsoft.com/office/drawing/2014/main" id="{4CDF5595-7601-4660-8DD4-E8C709F423C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2259" t="4176" r="19855" b="132"/>
          <a:stretch/>
        </p:blipFill>
        <p:spPr>
          <a:xfrm rot="16200000">
            <a:off x="3803486" y="6637688"/>
            <a:ext cx="2175489" cy="265864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amk oranssi">
  <a:themeElements>
    <a:clrScheme name="Oamk oranssi 2">
      <a:dk1>
        <a:sysClr val="windowText" lastClr="000000"/>
      </a:dk1>
      <a:lt1>
        <a:sysClr val="window" lastClr="FFFFFF"/>
      </a:lt1>
      <a:dk2>
        <a:srgbClr val="FD7813"/>
      </a:dk2>
      <a:lt2>
        <a:srgbClr val="E6E6E6"/>
      </a:lt2>
      <a:accent1>
        <a:srgbClr val="FD7813"/>
      </a:accent1>
      <a:accent2>
        <a:srgbClr val="FFA558"/>
      </a:accent2>
      <a:accent3>
        <a:srgbClr val="FFBC86"/>
      </a:accent3>
      <a:accent4>
        <a:srgbClr val="FFD3B1"/>
      </a:accent4>
      <a:accent5>
        <a:srgbClr val="FFE9D9"/>
      </a:accent5>
      <a:accent6>
        <a:srgbClr val="F7F4EC"/>
      </a:accent6>
      <a:hlink>
        <a:srgbClr val="2E809E"/>
      </a:hlink>
      <a:folHlink>
        <a:srgbClr val="3CA5CD"/>
      </a:folHlink>
    </a:clrScheme>
    <a:fontScheme name="Horisontti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1233</TotalTime>
  <Words>411</Words>
  <Application>Microsoft Office PowerPoint</Application>
  <PresentationFormat>A3-paperi (297 x 420 mm)</PresentationFormat>
  <Paragraphs>56</Paragraphs>
  <Slides>1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4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1</vt:i4>
      </vt:variant>
    </vt:vector>
  </HeadingPairs>
  <TitlesOfParts>
    <vt:vector size="6" baseType="lpstr">
      <vt:lpstr>Arial</vt:lpstr>
      <vt:lpstr>Arial Narrow</vt:lpstr>
      <vt:lpstr>Calibri</vt:lpstr>
      <vt:lpstr>Whitney</vt:lpstr>
      <vt:lpstr>Oamk oranssi</vt:lpstr>
      <vt:lpstr>PowerPoint-esitys</vt:lpstr>
    </vt:vector>
  </TitlesOfParts>
  <Company>Oamk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>Viestintäpalvelut</dc:creator>
  <cp:lastModifiedBy>Santeri Uusitalo</cp:lastModifiedBy>
  <cp:revision>109</cp:revision>
  <cp:lastPrinted>2015-12-11T12:07:50Z</cp:lastPrinted>
  <dcterms:created xsi:type="dcterms:W3CDTF">2011-08-25T08:52:46Z</dcterms:created>
  <dcterms:modified xsi:type="dcterms:W3CDTF">2022-04-18T12:15:53Z</dcterms:modified>
</cp:coreProperties>
</file>

<file path=docProps/thumbnail.jpeg>
</file>